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390" r:id="rId2"/>
    <p:sldId id="413" r:id="rId3"/>
    <p:sldId id="619" r:id="rId4"/>
    <p:sldId id="620" r:id="rId5"/>
    <p:sldId id="621" r:id="rId6"/>
    <p:sldId id="566" r:id="rId7"/>
    <p:sldId id="391" r:id="rId8"/>
    <p:sldId id="622" r:id="rId9"/>
    <p:sldId id="623" r:id="rId10"/>
    <p:sldId id="624" r:id="rId11"/>
    <p:sldId id="602" r:id="rId12"/>
    <p:sldId id="625" r:id="rId13"/>
    <p:sldId id="626" r:id="rId14"/>
    <p:sldId id="627" r:id="rId15"/>
    <p:sldId id="628" r:id="rId16"/>
    <p:sldId id="629" r:id="rId17"/>
    <p:sldId id="630" r:id="rId18"/>
    <p:sldId id="631" r:id="rId19"/>
    <p:sldId id="632" r:id="rId20"/>
    <p:sldId id="616" r:id="rId21"/>
    <p:sldId id="633" r:id="rId22"/>
    <p:sldId id="634" r:id="rId23"/>
    <p:sldId id="635" r:id="rId24"/>
    <p:sldId id="636" r:id="rId25"/>
    <p:sldId id="637" r:id="rId26"/>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9/21/2019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9/21/2019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9/21/2019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9/21/2019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9/21/2019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9/21/2019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9/21/2019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9/21/2019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9/21/2019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9/21/2019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9/21/2019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9/21/2019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9/21/2019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9/21/2019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9/21/2019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9/21/2019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9/21/2019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22222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Serving Others in a Self-Serving World</a:t>
            </a:r>
          </a:p>
          <a:p>
            <a:pPr algn="ctr"/>
            <a:r>
              <a:rPr lang="en-US" sz="4000" b="1" dirty="0">
                <a:latin typeface="Candara" panose="020E0502030303020204" pitchFamily="34" charset="0"/>
              </a:rPr>
              <a:t>Mark 9:30-37</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132630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AutoNum type="romanUcPeriod"/>
            </a:pPr>
            <a:r>
              <a:rPr lang="en-US" sz="4000" b="1" cap="none" dirty="0">
                <a:solidFill>
                  <a:srgbClr val="00B0F0"/>
                </a:solidFill>
                <a:latin typeface="+mn-lt"/>
              </a:rPr>
              <a:t>The demonstration of humility </a:t>
            </a:r>
            <a:r>
              <a:rPr lang="en-US" sz="4000" b="1" cap="none" baseline="30000" dirty="0">
                <a:solidFill>
                  <a:srgbClr val="00B0F0"/>
                </a:solidFill>
                <a:latin typeface="+mn-lt"/>
              </a:rPr>
              <a:t>(9:30-32)</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2677656"/>
          </a:xfrm>
          <a:prstGeom prst="rect">
            <a:avLst/>
          </a:prstGeom>
          <a:noFill/>
        </p:spPr>
        <p:txBody>
          <a:bodyPr wrap="square" rtlCol="0">
            <a:spAutoFit/>
          </a:bodyPr>
          <a:lstStyle/>
          <a:p>
            <a:pPr algn="just"/>
            <a:r>
              <a:rPr lang="en-US" sz="2800" i="1" dirty="0"/>
              <a:t>30 From there they went out and began to go through Galilee, and He did not want anyone to know about it. 31 For He was teaching His disciples and telling them, “The Son of Man is to be delivered into the hands of men, and they will kill Him; and when He has been killed, He will rise three days later.” 32 But they did not understand this statement, and they were afraid to ask Him. </a:t>
            </a:r>
            <a:endParaRPr lang="en-US" sz="2800" b="1" dirty="0"/>
          </a:p>
        </p:txBody>
      </p:sp>
    </p:spTree>
    <p:extLst>
      <p:ext uri="{BB962C8B-B14F-4D97-AF65-F5344CB8AC3E}">
        <p14:creationId xmlns:p14="http://schemas.microsoft.com/office/powerpoint/2010/main" val="1712648297"/>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Romans 5:6, 8</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062103"/>
          </a:xfrm>
          <a:prstGeom prst="rect">
            <a:avLst/>
          </a:prstGeom>
          <a:noFill/>
        </p:spPr>
        <p:txBody>
          <a:bodyPr wrap="square" rtlCol="0">
            <a:spAutoFit/>
          </a:bodyPr>
          <a:lstStyle/>
          <a:p>
            <a:pPr algn="just"/>
            <a:r>
              <a:rPr lang="en-US" sz="3200" i="1" dirty="0"/>
              <a:t>6 “For while we were still helpless, at the right time Christ died for the ungodly... 8 But God demonstrates His own love toward us, in that while we were yet sinners, Christ died for us.” </a:t>
            </a:r>
          </a:p>
        </p:txBody>
      </p:sp>
    </p:spTree>
    <p:extLst>
      <p:ext uri="{BB962C8B-B14F-4D97-AF65-F5344CB8AC3E}">
        <p14:creationId xmlns:p14="http://schemas.microsoft.com/office/powerpoint/2010/main" val="1915776932"/>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Humility</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569660"/>
          </a:xfrm>
          <a:prstGeom prst="rect">
            <a:avLst/>
          </a:prstGeom>
          <a:noFill/>
        </p:spPr>
        <p:txBody>
          <a:bodyPr wrap="square" rtlCol="0">
            <a:spAutoFit/>
          </a:bodyPr>
          <a:lstStyle/>
          <a:p>
            <a:pPr marL="285750" lvl="0" indent="-285750">
              <a:buFont typeface="Wingdings" panose="05000000000000000000" pitchFamily="2" charset="2"/>
              <a:buChar char=""/>
            </a:pPr>
            <a:r>
              <a:rPr lang="en-US" sz="3200" i="1" dirty="0"/>
              <a:t>Humility is dying to self and serving others. [self-denial] </a:t>
            </a:r>
            <a:endParaRPr lang="en-US" sz="3200" dirty="0"/>
          </a:p>
          <a:p>
            <a:pPr marL="285750" lvl="0" indent="-285750">
              <a:buFont typeface="Wingdings" panose="05000000000000000000" pitchFamily="2" charset="2"/>
              <a:buChar char=""/>
            </a:pPr>
            <a:r>
              <a:rPr lang="en-US" sz="3200" i="1" dirty="0"/>
              <a:t>Humility is spending yourself on others. [sacrifice]</a:t>
            </a:r>
            <a:endParaRPr lang="en-US" sz="3200" dirty="0"/>
          </a:p>
          <a:p>
            <a:pPr marL="285750" lvl="0" indent="-285750">
              <a:buFont typeface="Wingdings" panose="05000000000000000000" pitchFamily="2" charset="2"/>
              <a:buChar char=""/>
            </a:pPr>
            <a:r>
              <a:rPr lang="en-US" sz="3200" i="1" dirty="0"/>
              <a:t>Humility is seeking the best for others. [service]</a:t>
            </a:r>
            <a:endParaRPr lang="en-US" sz="3200" dirty="0"/>
          </a:p>
        </p:txBody>
      </p:sp>
    </p:spTree>
    <p:extLst>
      <p:ext uri="{BB962C8B-B14F-4D97-AF65-F5344CB8AC3E}">
        <p14:creationId xmlns:p14="http://schemas.microsoft.com/office/powerpoint/2010/main" val="268097137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4250"/>
                            </p:stCondLst>
                            <p:childTnLst>
                              <p:par>
                                <p:cTn id="13" presetID="10" presetClass="entr" presetSubtype="0" fill="hold" nodeType="afterEffect">
                                  <p:stCondLst>
                                    <p:cond delay="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Luke 22:24</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200329"/>
          </a:xfrm>
          <a:prstGeom prst="rect">
            <a:avLst/>
          </a:prstGeom>
          <a:noFill/>
        </p:spPr>
        <p:txBody>
          <a:bodyPr wrap="square" rtlCol="0">
            <a:spAutoFit/>
          </a:bodyPr>
          <a:lstStyle/>
          <a:p>
            <a:pPr algn="ctr"/>
            <a:r>
              <a:rPr lang="en-US" sz="3600" i="1" dirty="0"/>
              <a:t>And there arose also a dispute among them as to which one of them was regarded to be greatest. </a:t>
            </a:r>
          </a:p>
        </p:txBody>
      </p:sp>
    </p:spTree>
    <p:extLst>
      <p:ext uri="{BB962C8B-B14F-4D97-AF65-F5344CB8AC3E}">
        <p14:creationId xmlns:p14="http://schemas.microsoft.com/office/powerpoint/2010/main" val="6779405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John 13:14-15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2308324"/>
          </a:xfrm>
          <a:prstGeom prst="rect">
            <a:avLst/>
          </a:prstGeom>
          <a:noFill/>
        </p:spPr>
        <p:txBody>
          <a:bodyPr wrap="square" rtlCol="0">
            <a:spAutoFit/>
          </a:bodyPr>
          <a:lstStyle/>
          <a:p>
            <a:pPr algn="just"/>
            <a:r>
              <a:rPr lang="en-US" sz="3600" i="1" dirty="0"/>
              <a:t>14 “If I then, the Lord and the Teacher, washed your feet, you also ought to wash one another’s feet. 15 For I gave you an example that you also should do as I did to you.’”</a:t>
            </a:r>
            <a:r>
              <a:rPr lang="en-US" sz="3600" dirty="0"/>
              <a:t> </a:t>
            </a:r>
            <a:endParaRPr lang="en-US" sz="3600" i="1" dirty="0"/>
          </a:p>
        </p:txBody>
      </p:sp>
    </p:spTree>
    <p:extLst>
      <p:ext uri="{BB962C8B-B14F-4D97-AF65-F5344CB8AC3E}">
        <p14:creationId xmlns:p14="http://schemas.microsoft.com/office/powerpoint/2010/main" val="391556353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2"/>
            </a:pPr>
            <a:r>
              <a:rPr lang="en-US" sz="4000" b="1" cap="none" dirty="0">
                <a:solidFill>
                  <a:srgbClr val="00B0F0"/>
                </a:solidFill>
                <a:latin typeface="+mn-lt"/>
              </a:rPr>
              <a:t>The display of pride </a:t>
            </a:r>
            <a:r>
              <a:rPr lang="en-US" sz="4000" b="1" cap="none" baseline="30000" dirty="0">
                <a:solidFill>
                  <a:srgbClr val="00B0F0"/>
                </a:solidFill>
                <a:latin typeface="+mn-lt"/>
              </a:rPr>
              <a:t>(9:33-34)</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1815882"/>
          </a:xfrm>
          <a:prstGeom prst="rect">
            <a:avLst/>
          </a:prstGeom>
          <a:noFill/>
        </p:spPr>
        <p:txBody>
          <a:bodyPr wrap="square" rtlCol="0">
            <a:spAutoFit/>
          </a:bodyPr>
          <a:lstStyle/>
          <a:p>
            <a:pPr algn="just"/>
            <a:r>
              <a:rPr lang="en-US" sz="2800" i="1" dirty="0"/>
              <a:t>33 They came to Capernaum; and when He was in the house, He began to question them, “What were you discussing on the way?” 34 But they kept silent, for on the way they had discussed with one another which of them was the greatest.</a:t>
            </a:r>
            <a:endParaRPr lang="en-US" sz="2800" b="1" dirty="0"/>
          </a:p>
        </p:txBody>
      </p:sp>
    </p:spTree>
    <p:extLst>
      <p:ext uri="{BB962C8B-B14F-4D97-AF65-F5344CB8AC3E}">
        <p14:creationId xmlns:p14="http://schemas.microsoft.com/office/powerpoint/2010/main" val="10008758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The testimony of Paul</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3046988"/>
          </a:xfrm>
          <a:prstGeom prst="rect">
            <a:avLst/>
          </a:prstGeom>
          <a:noFill/>
        </p:spPr>
        <p:txBody>
          <a:bodyPr wrap="square" rtlCol="0">
            <a:spAutoFit/>
          </a:bodyPr>
          <a:lstStyle/>
          <a:p>
            <a:pPr marL="285750" lvl="0" indent="-285750" algn="just">
              <a:buFont typeface="Wingdings" panose="05000000000000000000" pitchFamily="2" charset="2"/>
              <a:buChar char="V"/>
            </a:pPr>
            <a:r>
              <a:rPr lang="en-US" sz="3200" dirty="0"/>
              <a:t>In 56 AD he said, “</a:t>
            </a:r>
            <a:r>
              <a:rPr lang="en-US" sz="3200" i="1" dirty="0"/>
              <a:t>I am the least of the apostles...</a:t>
            </a:r>
            <a:r>
              <a:rPr lang="en-US" sz="3200" dirty="0"/>
              <a:t>” (1 Corinthians 15:9).</a:t>
            </a:r>
          </a:p>
          <a:p>
            <a:pPr marL="285750" lvl="0" indent="-285750" algn="just">
              <a:buFont typeface="Wingdings" panose="05000000000000000000" pitchFamily="2" charset="2"/>
              <a:buChar char="V"/>
            </a:pPr>
            <a:r>
              <a:rPr lang="en-US" sz="3200" dirty="0"/>
              <a:t>Four years later, in 60 AD he said, “</a:t>
            </a:r>
            <a:r>
              <a:rPr lang="en-US" sz="3200" i="1" dirty="0"/>
              <a:t>I am the very least of all the saints...</a:t>
            </a:r>
            <a:r>
              <a:rPr lang="en-US" sz="3200" dirty="0"/>
              <a:t>” (Ephesians 3:8); and then…</a:t>
            </a:r>
          </a:p>
          <a:p>
            <a:pPr marL="285750" lvl="0" indent="-285750" algn="just">
              <a:buFont typeface="Wingdings" panose="05000000000000000000" pitchFamily="2" charset="2"/>
              <a:buChar char="V"/>
            </a:pPr>
            <a:r>
              <a:rPr lang="en-US" sz="3200" dirty="0"/>
              <a:t>About two years after (62 AD) he said that he was the foremost of sinners (1 Timothy 1:15). </a:t>
            </a:r>
          </a:p>
        </p:txBody>
      </p:sp>
    </p:spTree>
    <p:extLst>
      <p:ext uri="{BB962C8B-B14F-4D97-AF65-F5344CB8AC3E}">
        <p14:creationId xmlns:p14="http://schemas.microsoft.com/office/powerpoint/2010/main" val="309008972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175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1750"/>
                                        <p:tgtEl>
                                          <p:spTgt spid="2">
                                            <p:txEl>
                                              <p:pRg st="1" end="1"/>
                                            </p:txEl>
                                          </p:spTgt>
                                        </p:tgtEl>
                                      </p:cBhvr>
                                    </p:animEffect>
                                  </p:childTnLst>
                                </p:cTn>
                              </p:par>
                            </p:childTnLst>
                          </p:cTn>
                        </p:par>
                        <p:par>
                          <p:cTn id="12" fill="hold">
                            <p:stCondLst>
                              <p:cond delay="5250"/>
                            </p:stCondLst>
                            <p:childTnLst>
                              <p:par>
                                <p:cTn id="13" presetID="10" presetClass="entr" presetSubtype="0" fill="hold" nodeType="afterEffect">
                                  <p:stCondLst>
                                    <p:cond delay="175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fade">
                                      <p:cBhvr>
                                        <p:cTn id="15" dur="175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Font typeface="+mj-lt"/>
              <a:buAutoNum type="romanUcPeriod" startAt="3"/>
            </a:pPr>
            <a:r>
              <a:rPr lang="en-US" sz="4000" b="1" cap="none" dirty="0">
                <a:solidFill>
                  <a:srgbClr val="00B0F0"/>
                </a:solidFill>
                <a:latin typeface="+mn-lt"/>
              </a:rPr>
              <a:t>The development of humility </a:t>
            </a:r>
            <a:r>
              <a:rPr lang="en-US" sz="4000" b="1" cap="none" baseline="30000" dirty="0">
                <a:solidFill>
                  <a:srgbClr val="00B0F0"/>
                </a:solidFill>
                <a:latin typeface="+mn-lt"/>
              </a:rPr>
              <a:t>(9:35-37)</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2677656"/>
          </a:xfrm>
          <a:prstGeom prst="rect">
            <a:avLst/>
          </a:prstGeom>
          <a:noFill/>
        </p:spPr>
        <p:txBody>
          <a:bodyPr wrap="square" rtlCol="0">
            <a:spAutoFit/>
          </a:bodyPr>
          <a:lstStyle/>
          <a:p>
            <a:pPr algn="just"/>
            <a:r>
              <a:rPr lang="en-US" sz="2800" i="1" dirty="0"/>
              <a:t>35 Sitting down, He called the twelve and said to them, “If anyone wants to be first, he shall be last of all and servant of all.” 36 Taking a child, He set him before them, and taking him in His arms, He said to them, 37 “Whoever receives one child like this in My name receives Me; and whoever receives Me does not receive Me, but Him who sent Me.” </a:t>
            </a:r>
            <a:endParaRPr lang="en-US" sz="2800" b="1" dirty="0"/>
          </a:p>
        </p:txBody>
      </p:sp>
      <p:sp>
        <p:nvSpPr>
          <p:cNvPr id="5" name="TextBox 4">
            <a:extLst>
              <a:ext uri="{FF2B5EF4-FFF2-40B4-BE49-F238E27FC236}">
                <a16:creationId xmlns:a16="http://schemas.microsoft.com/office/drawing/2014/main" id="{4ABAABDC-9375-406E-A58E-C1CEFFE17623}"/>
              </a:ext>
            </a:extLst>
          </p:cNvPr>
          <p:cNvSpPr txBox="1"/>
          <p:nvPr/>
        </p:nvSpPr>
        <p:spPr>
          <a:xfrm>
            <a:off x="288192" y="3877965"/>
            <a:ext cx="11590636" cy="1077218"/>
          </a:xfrm>
          <a:prstGeom prst="rect">
            <a:avLst/>
          </a:prstGeom>
          <a:noFill/>
        </p:spPr>
        <p:txBody>
          <a:bodyPr wrap="square" rtlCol="0">
            <a:spAutoFit/>
          </a:bodyPr>
          <a:lstStyle/>
          <a:p>
            <a:pPr algn="ctr"/>
            <a:r>
              <a:rPr lang="en-US" sz="3200" b="1" i="1" dirty="0"/>
              <a:t>Humility begins by being intentional in obeying what Christ has commanded.</a:t>
            </a:r>
            <a:r>
              <a:rPr lang="en-US" sz="3200" dirty="0"/>
              <a:t> </a:t>
            </a:r>
            <a:endParaRPr lang="en-US" sz="3200" b="1" dirty="0"/>
          </a:p>
        </p:txBody>
      </p:sp>
    </p:spTree>
    <p:extLst>
      <p:ext uri="{BB962C8B-B14F-4D97-AF65-F5344CB8AC3E}">
        <p14:creationId xmlns:p14="http://schemas.microsoft.com/office/powerpoint/2010/main" val="272635861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Developing Humility </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84775"/>
          </a:xfrm>
          <a:prstGeom prst="rect">
            <a:avLst/>
          </a:prstGeom>
          <a:noFill/>
        </p:spPr>
        <p:txBody>
          <a:bodyPr wrap="square" rtlCol="0">
            <a:spAutoFit/>
          </a:bodyPr>
          <a:lstStyle/>
          <a:p>
            <a:pPr marL="342900" lvl="0" indent="-342900" algn="just">
              <a:buAutoNum type="arabicPeriod"/>
            </a:pPr>
            <a:r>
              <a:rPr lang="en-US" sz="3200" dirty="0"/>
              <a:t>In order to develop humility, be first to serve others. (35)</a:t>
            </a:r>
          </a:p>
        </p:txBody>
      </p:sp>
      <p:sp>
        <p:nvSpPr>
          <p:cNvPr id="4" name="TextBox 3">
            <a:extLst>
              <a:ext uri="{FF2B5EF4-FFF2-40B4-BE49-F238E27FC236}">
                <a16:creationId xmlns:a16="http://schemas.microsoft.com/office/drawing/2014/main" id="{0FABCE77-DC69-4651-BFA4-6AADFEDFDF82}"/>
              </a:ext>
            </a:extLst>
          </p:cNvPr>
          <p:cNvSpPr txBox="1"/>
          <p:nvPr/>
        </p:nvSpPr>
        <p:spPr>
          <a:xfrm>
            <a:off x="318172" y="1524514"/>
            <a:ext cx="11590636" cy="461665"/>
          </a:xfrm>
          <a:prstGeom prst="rect">
            <a:avLst/>
          </a:prstGeom>
          <a:noFill/>
        </p:spPr>
        <p:txBody>
          <a:bodyPr wrap="square" rtlCol="0">
            <a:spAutoFit/>
          </a:bodyPr>
          <a:lstStyle/>
          <a:p>
            <a:pPr algn="just"/>
            <a:r>
              <a:rPr lang="en-US" sz="2400" i="1" dirty="0"/>
              <a:t>“If anyone wants to be first, he shall be last of all and servant of all.”</a:t>
            </a:r>
            <a:endParaRPr lang="en-US" sz="2400" dirty="0"/>
          </a:p>
        </p:txBody>
      </p:sp>
    </p:spTree>
    <p:extLst>
      <p:ext uri="{BB962C8B-B14F-4D97-AF65-F5344CB8AC3E}">
        <p14:creationId xmlns:p14="http://schemas.microsoft.com/office/powerpoint/2010/main" val="207897493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Thought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754326"/>
          </a:xfrm>
          <a:prstGeom prst="rect">
            <a:avLst/>
          </a:prstGeom>
          <a:noFill/>
        </p:spPr>
        <p:txBody>
          <a:bodyPr wrap="square" rtlCol="0">
            <a:spAutoFit/>
          </a:bodyPr>
          <a:lstStyle/>
          <a:p>
            <a:pPr algn="ctr"/>
            <a:r>
              <a:rPr lang="en-US" sz="3600" i="1" dirty="0"/>
              <a:t>True humility is not self-deprecation or humiliation; </a:t>
            </a:r>
          </a:p>
          <a:p>
            <a:pPr algn="ctr"/>
            <a:r>
              <a:rPr lang="en-US" sz="3600" i="1" dirty="0"/>
              <a:t>it is an attitude of unselfishness and self-forgetfulness that seeks the highest good of others.</a:t>
            </a:r>
            <a:r>
              <a:rPr lang="en-US" sz="3600" dirty="0"/>
              <a:t> </a:t>
            </a:r>
          </a:p>
        </p:txBody>
      </p:sp>
    </p:spTree>
    <p:extLst>
      <p:ext uri="{BB962C8B-B14F-4D97-AF65-F5344CB8AC3E}">
        <p14:creationId xmlns:p14="http://schemas.microsoft.com/office/powerpoint/2010/main" val="47971139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9:30-33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8956298"/>
          </a:xfrm>
          <a:prstGeom prst="rect">
            <a:avLst/>
          </a:prstGeom>
          <a:noFill/>
        </p:spPr>
        <p:txBody>
          <a:bodyPr wrap="square" rtlCol="0">
            <a:spAutoFit/>
          </a:bodyPr>
          <a:lstStyle/>
          <a:p>
            <a:pPr algn="just"/>
            <a:r>
              <a:rPr lang="en-US" sz="3200" i="1" dirty="0"/>
              <a:t>30 From there they went out and began to go through Galilee, and He did not want anyone to know about it. 31 For He was teaching His disciples and telling them, “The Son of Man is to be delivered into the hands of men, and they will kill Him; and when He has been killed, He will rise three days later.” 32 But they did not understand this statement, and they were afraid to ask Him. 33 They came to Capernaum; and when He was in the house, He began to question them, “What were you discussing on the way?” 34 But they kept silent, for on the way they had discussed with one another which of them was the greatest. 35 Sitting down, He called the twelve and said to them, “If anyone wants to be first, he shall be last of all and servant of all.” 36 Taking a child, He set him before them, and taking him in His arms, He said to them, 37 “Whoever receives one child like this in My name receives Me; and whoever receives Me does not receive Me, but Him who sent Me.” </a:t>
            </a:r>
            <a:endParaRPr lang="en-US" sz="3200" b="1" dirty="0"/>
          </a:p>
        </p:txBody>
      </p:sp>
    </p:spTree>
    <p:extLst>
      <p:ext uri="{BB962C8B-B14F-4D97-AF65-F5344CB8AC3E}">
        <p14:creationId xmlns:p14="http://schemas.microsoft.com/office/powerpoint/2010/main" val="19775397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1 Peter 4:10-11</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078313"/>
          </a:xfrm>
          <a:prstGeom prst="rect">
            <a:avLst/>
          </a:prstGeom>
          <a:noFill/>
        </p:spPr>
        <p:txBody>
          <a:bodyPr wrap="square" rtlCol="0">
            <a:spAutoFit/>
          </a:bodyPr>
          <a:lstStyle/>
          <a:p>
            <a:pPr algn="just"/>
            <a:r>
              <a:rPr lang="en-US" sz="3600" i="1" dirty="0"/>
              <a:t>“10 As each one has received a special gift, employ it in serving one another as good stewards of the manifold grace of God.11 Whoever speaks, is to do so as one who is speaking the utterances of God; whoever serves is to do so as one who is serving by the strength which God supplies; so that in all things God may be glorified through Jesus Christ, to whom belongs the glory and dominion forever and ever. Amen.”</a:t>
            </a:r>
            <a:r>
              <a:rPr lang="en-US" sz="3600" dirty="0"/>
              <a:t> </a:t>
            </a:r>
            <a:endParaRPr lang="en-US" sz="3600" i="1" dirty="0"/>
          </a:p>
        </p:txBody>
      </p:sp>
    </p:spTree>
    <p:extLst>
      <p:ext uri="{BB962C8B-B14F-4D97-AF65-F5344CB8AC3E}">
        <p14:creationId xmlns:p14="http://schemas.microsoft.com/office/powerpoint/2010/main" val="148256834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Matthew 5:16</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754326"/>
          </a:xfrm>
          <a:prstGeom prst="rect">
            <a:avLst/>
          </a:prstGeom>
          <a:noFill/>
        </p:spPr>
        <p:txBody>
          <a:bodyPr wrap="square" rtlCol="0">
            <a:spAutoFit/>
          </a:bodyPr>
          <a:lstStyle/>
          <a:p>
            <a:pPr algn="just"/>
            <a:r>
              <a:rPr lang="en-US" sz="3600" i="1" dirty="0"/>
              <a:t>“Let your light shine before men in such a way that they may see your good works, and glorify your Father who is in heaven.”</a:t>
            </a:r>
          </a:p>
        </p:txBody>
      </p:sp>
    </p:spTree>
    <p:extLst>
      <p:ext uri="{BB962C8B-B14F-4D97-AF65-F5344CB8AC3E}">
        <p14:creationId xmlns:p14="http://schemas.microsoft.com/office/powerpoint/2010/main" val="170723646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10:45</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754326"/>
          </a:xfrm>
          <a:prstGeom prst="rect">
            <a:avLst/>
          </a:prstGeom>
          <a:noFill/>
        </p:spPr>
        <p:txBody>
          <a:bodyPr wrap="square" rtlCol="0">
            <a:spAutoFit/>
          </a:bodyPr>
          <a:lstStyle/>
          <a:p>
            <a:pPr algn="just"/>
            <a:r>
              <a:rPr lang="en-US" sz="3600" i="1" dirty="0"/>
              <a:t>“For even the Son of Man did not come to be served, but to serve, and to give His life a ransom for many.”</a:t>
            </a:r>
            <a:r>
              <a:rPr lang="en-US" sz="3600" dirty="0"/>
              <a:t> </a:t>
            </a:r>
            <a:endParaRPr lang="en-US" sz="3600" i="1" dirty="0"/>
          </a:p>
        </p:txBody>
      </p:sp>
    </p:spTree>
    <p:extLst>
      <p:ext uri="{BB962C8B-B14F-4D97-AF65-F5344CB8AC3E}">
        <p14:creationId xmlns:p14="http://schemas.microsoft.com/office/powerpoint/2010/main" val="50347998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Developing Humility </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1569660"/>
          </a:xfrm>
          <a:prstGeom prst="rect">
            <a:avLst/>
          </a:prstGeom>
          <a:noFill/>
        </p:spPr>
        <p:txBody>
          <a:bodyPr wrap="square" rtlCol="0">
            <a:spAutoFit/>
          </a:bodyPr>
          <a:lstStyle/>
          <a:p>
            <a:pPr marL="342900" lvl="0" indent="-342900" algn="just">
              <a:buAutoNum type="arabicPeriod"/>
            </a:pPr>
            <a:r>
              <a:rPr lang="en-US" sz="3200" dirty="0"/>
              <a:t>In order to develop humility, be first to serve others. (35)</a:t>
            </a:r>
          </a:p>
          <a:p>
            <a:pPr marL="342900" indent="-342900" algn="just">
              <a:buFontTx/>
              <a:buAutoNum type="arabicPeriod"/>
            </a:pPr>
            <a:r>
              <a:rPr lang="en-US" sz="3200" dirty="0"/>
              <a:t>In order to develop humility, be first to care for the weakest among us. (36-37)</a:t>
            </a:r>
          </a:p>
        </p:txBody>
      </p:sp>
      <p:sp>
        <p:nvSpPr>
          <p:cNvPr id="4" name="TextBox 3">
            <a:extLst>
              <a:ext uri="{FF2B5EF4-FFF2-40B4-BE49-F238E27FC236}">
                <a16:creationId xmlns:a16="http://schemas.microsoft.com/office/drawing/2014/main" id="{0FABCE77-DC69-4651-BFA4-6AADFEDFDF82}"/>
              </a:ext>
            </a:extLst>
          </p:cNvPr>
          <p:cNvSpPr txBox="1"/>
          <p:nvPr/>
        </p:nvSpPr>
        <p:spPr>
          <a:xfrm>
            <a:off x="318172" y="2513864"/>
            <a:ext cx="11590636" cy="1200329"/>
          </a:xfrm>
          <a:prstGeom prst="rect">
            <a:avLst/>
          </a:prstGeom>
          <a:noFill/>
        </p:spPr>
        <p:txBody>
          <a:bodyPr wrap="square" rtlCol="0">
            <a:spAutoFit/>
          </a:bodyPr>
          <a:lstStyle/>
          <a:p>
            <a:pPr algn="just"/>
            <a:r>
              <a:rPr lang="en-US" sz="2400" i="1" dirty="0"/>
              <a:t>36 “Taking a child, He set him before them, and taking him in His arms, He said to them, 37 ‘Whoever receives one child like this in My name receives Me; and whoever receives Me does not receive Me, but Him who sent Me.’”</a:t>
            </a:r>
            <a:r>
              <a:rPr lang="en-US" sz="2400" dirty="0"/>
              <a:t> </a:t>
            </a:r>
          </a:p>
        </p:txBody>
      </p:sp>
    </p:spTree>
    <p:extLst>
      <p:ext uri="{BB962C8B-B14F-4D97-AF65-F5344CB8AC3E}">
        <p14:creationId xmlns:p14="http://schemas.microsoft.com/office/powerpoint/2010/main" val="3442798358"/>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750"/>
                                        <p:tgtEl>
                                          <p:spTgt spid="2">
                                            <p:txEl>
                                              <p:pRg st="1" end="1"/>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308324"/>
          </a:xfrm>
          <a:prstGeom prst="rect">
            <a:avLst/>
          </a:prstGeom>
          <a:noFill/>
        </p:spPr>
        <p:txBody>
          <a:bodyPr wrap="square" rtlCol="0">
            <a:spAutoFit/>
          </a:bodyPr>
          <a:lstStyle/>
          <a:p>
            <a:pPr algn="ctr"/>
            <a:r>
              <a:rPr lang="en-US" sz="3600" i="1" dirty="0"/>
              <a:t>Only the humble person is great and only the humble person will be used greatly by God; the humble follower of Christ seeks to serve others in the midst of a self-serving world. </a:t>
            </a:r>
            <a:endParaRPr lang="en-US" sz="3600" dirty="0"/>
          </a:p>
        </p:txBody>
      </p:sp>
    </p:spTree>
    <p:extLst>
      <p:ext uri="{BB962C8B-B14F-4D97-AF65-F5344CB8AC3E}">
        <p14:creationId xmlns:p14="http://schemas.microsoft.com/office/powerpoint/2010/main" val="23407325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4CC2A6-3C49-43EC-8950-425BC8853F76}"/>
              </a:ext>
            </a:extLst>
          </p:cNvPr>
          <p:cNvPicPr>
            <a:picLocks noChangeAspect="1"/>
          </p:cNvPicPr>
          <p:nvPr/>
        </p:nvPicPr>
        <p:blipFill>
          <a:blip r:embed="rId2"/>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9F815ED3-B693-41E3-B462-6BBA6BAFA39D}"/>
              </a:ext>
            </a:extLst>
          </p:cNvPr>
          <p:cNvSpPr txBox="1"/>
          <p:nvPr/>
        </p:nvSpPr>
        <p:spPr>
          <a:xfrm>
            <a:off x="5210827" y="1152395"/>
            <a:ext cx="6688901" cy="1938992"/>
          </a:xfrm>
          <a:prstGeom prst="rect">
            <a:avLst/>
          </a:prstGeom>
          <a:noFill/>
        </p:spPr>
        <p:txBody>
          <a:bodyPr wrap="square" rtlCol="0">
            <a:spAutoFit/>
          </a:bodyPr>
          <a:lstStyle/>
          <a:p>
            <a:pPr algn="ctr"/>
            <a:r>
              <a:rPr lang="en-US" sz="4000" b="1" dirty="0">
                <a:latin typeface="Candara" panose="020E0502030303020204" pitchFamily="34" charset="0"/>
              </a:rPr>
              <a:t>Serving Others in a Self-Serving World</a:t>
            </a:r>
          </a:p>
          <a:p>
            <a:pPr algn="ctr"/>
            <a:r>
              <a:rPr lang="en-US" sz="4000" b="1" dirty="0">
                <a:latin typeface="Candara" panose="020E0502030303020204" pitchFamily="34" charset="0"/>
              </a:rPr>
              <a:t>Mark 9:30-37</a:t>
            </a:r>
          </a:p>
        </p:txBody>
      </p:sp>
      <p:sp>
        <p:nvSpPr>
          <p:cNvPr id="4" name="TextBox 3">
            <a:extLst>
              <a:ext uri="{FF2B5EF4-FFF2-40B4-BE49-F238E27FC236}">
                <a16:creationId xmlns:a16="http://schemas.microsoft.com/office/drawing/2014/main" id="{5DA5A2D0-73D2-4099-B4DC-B43BBE2B49CA}"/>
              </a:ext>
            </a:extLst>
          </p:cNvPr>
          <p:cNvSpPr txBox="1"/>
          <p:nvPr/>
        </p:nvSpPr>
        <p:spPr>
          <a:xfrm>
            <a:off x="563671" y="6356958"/>
            <a:ext cx="11135639" cy="461665"/>
          </a:xfrm>
          <a:prstGeom prst="rect">
            <a:avLst/>
          </a:prstGeom>
          <a:noFill/>
        </p:spPr>
        <p:txBody>
          <a:bodyPr wrap="square" rtlCol="0">
            <a:spAutoFit/>
          </a:bodyPr>
          <a:lstStyle/>
          <a:p>
            <a:pPr algn="ctr"/>
            <a:r>
              <a:rPr lang="en-US" sz="2400" b="1" dirty="0">
                <a:blipFill>
                  <a:blip r:embed="rId3"/>
                  <a:tile tx="0" ty="0" sx="100000" sy="100000" flip="none" algn="tl"/>
                </a:blipFill>
              </a:rPr>
              <a:t>The Authenticity, Affliction and Authority of Jesus Christ, the Son of God</a:t>
            </a:r>
            <a:endParaRPr lang="en-US" sz="2400" dirty="0">
              <a:blipFill>
                <a:blip r:embed="rId3"/>
                <a:tile tx="0" ty="0" sx="100000" sy="100000" flip="none" algn="tl"/>
              </a:blipFill>
            </a:endParaRPr>
          </a:p>
        </p:txBody>
      </p:sp>
    </p:spTree>
    <p:extLst>
      <p:ext uri="{BB962C8B-B14F-4D97-AF65-F5344CB8AC3E}">
        <p14:creationId xmlns:p14="http://schemas.microsoft.com/office/powerpoint/2010/main" val="2136142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Mark 9:34-37</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4524315"/>
          </a:xfrm>
          <a:prstGeom prst="rect">
            <a:avLst/>
          </a:prstGeom>
          <a:noFill/>
        </p:spPr>
        <p:txBody>
          <a:bodyPr wrap="square" rtlCol="0">
            <a:spAutoFit/>
          </a:bodyPr>
          <a:lstStyle/>
          <a:p>
            <a:pPr algn="just"/>
            <a:r>
              <a:rPr lang="en-US" sz="3200" i="1" dirty="0"/>
              <a:t>34 But they kept silent, for on the way they had discussed with one another which of them was the greatest. 35 Sitting down, He called the twelve and said to them, “If anyone wants to be first, he shall be last of all and servant of all.” 36 Taking a child, He set him before them, and taking him in His arms, He said to them, 37 “Whoever receives one child like this in My name receives Me; and whoever receives Me does not receive Me, but Him who sent Me.” </a:t>
            </a:r>
            <a:endParaRPr lang="en-US" sz="3200" b="1" dirty="0"/>
          </a:p>
        </p:txBody>
      </p:sp>
    </p:spTree>
    <p:extLst>
      <p:ext uri="{BB962C8B-B14F-4D97-AF65-F5344CB8AC3E}">
        <p14:creationId xmlns:p14="http://schemas.microsoft.com/office/powerpoint/2010/main" val="246962808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Thought</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1569660"/>
          </a:xfrm>
          <a:prstGeom prst="rect">
            <a:avLst/>
          </a:prstGeom>
          <a:noFill/>
        </p:spPr>
        <p:txBody>
          <a:bodyPr wrap="square" rtlCol="0">
            <a:spAutoFit/>
          </a:bodyPr>
          <a:lstStyle/>
          <a:p>
            <a:pPr algn="ctr"/>
            <a:r>
              <a:rPr lang="en-US" sz="4800" i="1" dirty="0"/>
              <a:t>“If you want to be great,</a:t>
            </a:r>
          </a:p>
          <a:p>
            <a:pPr algn="ctr"/>
            <a:r>
              <a:rPr lang="en-US" sz="4800" i="1" dirty="0"/>
              <a:t>then you must be humble.”</a:t>
            </a:r>
            <a:r>
              <a:rPr lang="en-US" sz="4800" dirty="0"/>
              <a:t> </a:t>
            </a:r>
          </a:p>
        </p:txBody>
      </p:sp>
    </p:spTree>
    <p:extLst>
      <p:ext uri="{BB962C8B-B14F-4D97-AF65-F5344CB8AC3E}">
        <p14:creationId xmlns:p14="http://schemas.microsoft.com/office/powerpoint/2010/main" val="384503376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Pride</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062103"/>
          </a:xfrm>
          <a:prstGeom prst="rect">
            <a:avLst/>
          </a:prstGeom>
          <a:noFill/>
        </p:spPr>
        <p:txBody>
          <a:bodyPr wrap="square" rtlCol="0">
            <a:spAutoFit/>
          </a:bodyPr>
          <a:lstStyle/>
          <a:p>
            <a:pPr marL="457200" lvl="0" indent="-457200">
              <a:buFont typeface="Wingdings" panose="05000000000000000000" pitchFamily="2" charset="2"/>
              <a:buChar char=""/>
            </a:pPr>
            <a:r>
              <a:rPr lang="en-US" sz="3200" i="1" dirty="0"/>
              <a:t>Pride is a person having too high an opinion of himself. </a:t>
            </a:r>
          </a:p>
          <a:p>
            <a:pPr marL="457200" lvl="0" indent="-457200">
              <a:buFont typeface="Wingdings" panose="05000000000000000000" pitchFamily="2" charset="2"/>
              <a:buChar char=""/>
            </a:pPr>
            <a:r>
              <a:rPr lang="en-US" sz="3200" i="1" dirty="0"/>
              <a:t>There is no sin so much like the devil as pride. </a:t>
            </a:r>
          </a:p>
          <a:p>
            <a:pPr marL="457200" lvl="0" indent="-457200">
              <a:buFont typeface="Wingdings" panose="05000000000000000000" pitchFamily="2" charset="2"/>
              <a:buChar char=""/>
            </a:pPr>
            <a:r>
              <a:rPr lang="en-US" sz="3200" i="1" dirty="0"/>
              <a:t>Pride is the worst viper in the human heart!</a:t>
            </a:r>
          </a:p>
          <a:p>
            <a:pPr lvl="0" algn="r"/>
            <a:r>
              <a:rPr lang="en-US" sz="3200" dirty="0"/>
              <a:t>~Jonathan Edwards</a:t>
            </a:r>
          </a:p>
        </p:txBody>
      </p:sp>
    </p:spTree>
    <p:extLst>
      <p:ext uri="{BB962C8B-B14F-4D97-AF65-F5344CB8AC3E}">
        <p14:creationId xmlns:p14="http://schemas.microsoft.com/office/powerpoint/2010/main" val="315806179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75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750"/>
                                        <p:tgtEl>
                                          <p:spTgt spid="2">
                                            <p:txEl>
                                              <p:pRg st="2" end="2"/>
                                            </p:txEl>
                                          </p:spTgt>
                                        </p:tgtEl>
                                      </p:cBhvr>
                                    </p:animEffect>
                                  </p:childTnLst>
                                </p:cTn>
                              </p:par>
                            </p:childTnLst>
                          </p:cTn>
                        </p:par>
                        <p:par>
                          <p:cTn id="18" fill="hold">
                            <p:stCondLst>
                              <p:cond delay="1750"/>
                            </p:stCondLst>
                            <p:childTnLst>
                              <p:par>
                                <p:cTn id="19" presetID="10" presetClass="entr" presetSubtype="0" fill="hold" nodeType="afterEffect">
                                  <p:stCondLst>
                                    <p:cond delay="25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75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Big Idea</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990170"/>
            <a:ext cx="11590636" cy="2308324"/>
          </a:xfrm>
          <a:prstGeom prst="rect">
            <a:avLst/>
          </a:prstGeom>
          <a:noFill/>
        </p:spPr>
        <p:txBody>
          <a:bodyPr wrap="square" rtlCol="0">
            <a:spAutoFit/>
          </a:bodyPr>
          <a:lstStyle/>
          <a:p>
            <a:pPr algn="ctr"/>
            <a:r>
              <a:rPr lang="en-US" sz="3600" i="1" dirty="0"/>
              <a:t>Only the humble person is great and only the humble person will be used greatly by God; the humble follower of Christ seeks to serve others in the midst of a self-serving world. </a:t>
            </a:r>
            <a:endParaRPr lang="en-US" sz="3600" dirty="0"/>
          </a:p>
        </p:txBody>
      </p:sp>
    </p:spTree>
    <p:extLst>
      <p:ext uri="{BB962C8B-B14F-4D97-AF65-F5344CB8AC3E}">
        <p14:creationId xmlns:p14="http://schemas.microsoft.com/office/powerpoint/2010/main" val="689708230"/>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857250" indent="-857250" algn="just">
              <a:buClr>
                <a:srgbClr val="00B0F0"/>
              </a:buClr>
              <a:buSzPct val="100000"/>
              <a:buAutoNum type="romanUcPeriod"/>
            </a:pPr>
            <a:r>
              <a:rPr lang="en-US" sz="4000" b="1" cap="none" dirty="0">
                <a:solidFill>
                  <a:srgbClr val="00B0F0"/>
                </a:solidFill>
                <a:latin typeface="+mn-lt"/>
              </a:rPr>
              <a:t>The demonstration of humility </a:t>
            </a:r>
            <a:r>
              <a:rPr lang="en-US" sz="4000" b="1" cap="none" baseline="30000" dirty="0">
                <a:solidFill>
                  <a:srgbClr val="00B0F0"/>
                </a:solidFill>
                <a:latin typeface="+mn-lt"/>
              </a:rPr>
              <a:t>(9:30-32)</a:t>
            </a:r>
          </a:p>
        </p:txBody>
      </p:sp>
      <p:sp>
        <p:nvSpPr>
          <p:cNvPr id="4" name="TextBox 3">
            <a:extLst>
              <a:ext uri="{FF2B5EF4-FFF2-40B4-BE49-F238E27FC236}">
                <a16:creationId xmlns:a16="http://schemas.microsoft.com/office/drawing/2014/main" id="{40D65616-5A07-4C05-8408-CD3EAD019E40}"/>
              </a:ext>
            </a:extLst>
          </p:cNvPr>
          <p:cNvSpPr txBox="1"/>
          <p:nvPr/>
        </p:nvSpPr>
        <p:spPr>
          <a:xfrm>
            <a:off x="300682" y="847455"/>
            <a:ext cx="11590636" cy="2677656"/>
          </a:xfrm>
          <a:prstGeom prst="rect">
            <a:avLst/>
          </a:prstGeom>
          <a:noFill/>
        </p:spPr>
        <p:txBody>
          <a:bodyPr wrap="square" rtlCol="0">
            <a:spAutoFit/>
          </a:bodyPr>
          <a:lstStyle/>
          <a:p>
            <a:pPr algn="just"/>
            <a:r>
              <a:rPr lang="en-US" sz="2800" i="1" dirty="0"/>
              <a:t>30 From there they went out and began to go through Galilee, and He did not want anyone to know about it. 31 For He was teaching His disciples and telling them, “The Son of Man is to be delivered into the hands of men, and they will kill Him; and when He has been killed, He will rise three days later.” 32 But they did not understand this statement, and they were afraid to ask Him. </a:t>
            </a:r>
            <a:endParaRPr lang="en-US" sz="2800" b="1" dirty="0"/>
          </a:p>
        </p:txBody>
      </p:sp>
    </p:spTree>
    <p:extLst>
      <p:ext uri="{BB962C8B-B14F-4D97-AF65-F5344CB8AC3E}">
        <p14:creationId xmlns:p14="http://schemas.microsoft.com/office/powerpoint/2010/main" val="103265132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“Delivered”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5693866"/>
          </a:xfrm>
          <a:prstGeom prst="rect">
            <a:avLst/>
          </a:prstGeom>
          <a:noFill/>
        </p:spPr>
        <p:txBody>
          <a:bodyPr wrap="square" rtlCol="0">
            <a:spAutoFit/>
          </a:bodyPr>
          <a:lstStyle/>
          <a:p>
            <a:pPr algn="just"/>
            <a:r>
              <a:rPr lang="en-US" sz="2800" i="1" dirty="0"/>
              <a:t>Mark 10:33 - “Behold, we are going up to Jerusalem, and the Son of Man will be </a:t>
            </a:r>
            <a:r>
              <a:rPr lang="en-US" sz="2800" b="1" i="1" u="sng" dirty="0"/>
              <a:t>delivered</a:t>
            </a:r>
            <a:r>
              <a:rPr lang="en-US" sz="2800" i="1" dirty="0"/>
              <a:t> to the chief priests and the scribes; and they will condemn Him to death and will hand Him over to the Gentiles”</a:t>
            </a:r>
            <a:endParaRPr lang="en-US" sz="2800" dirty="0"/>
          </a:p>
          <a:p>
            <a:pPr algn="just"/>
            <a:r>
              <a:rPr lang="en-US" sz="2800" dirty="0"/>
              <a:t> </a:t>
            </a:r>
          </a:p>
          <a:p>
            <a:pPr algn="just"/>
            <a:r>
              <a:rPr lang="en-US" sz="2800" i="1" dirty="0"/>
              <a:t>Mark 15:1 - “Early in the morning the chief priests with the elders and scribes and the whole Council, immediately held a consultation; and binding Jesus, they led Him away and </a:t>
            </a:r>
            <a:r>
              <a:rPr lang="en-US" sz="2800" b="1" i="1" u="sng" dirty="0"/>
              <a:t>delivered</a:t>
            </a:r>
            <a:r>
              <a:rPr lang="en-US" sz="2800" i="1" dirty="0"/>
              <a:t> Him to Pilate.”</a:t>
            </a:r>
            <a:endParaRPr lang="en-US" sz="2800" dirty="0"/>
          </a:p>
          <a:p>
            <a:pPr algn="just"/>
            <a:r>
              <a:rPr lang="en-US" sz="2800" i="1" dirty="0"/>
              <a:t> </a:t>
            </a:r>
            <a:endParaRPr lang="en-US" sz="2800" dirty="0"/>
          </a:p>
          <a:p>
            <a:pPr algn="just"/>
            <a:r>
              <a:rPr lang="en-US" sz="2800" i="1" dirty="0"/>
              <a:t>Mark 15:15 -  “Wishing to satisfy the crowd, Pilate released Barabbas for them, and after having Jesus scourged, he </a:t>
            </a:r>
            <a:r>
              <a:rPr lang="en-US" sz="2800" b="1" i="1" u="sng" dirty="0"/>
              <a:t>handed</a:t>
            </a:r>
            <a:r>
              <a:rPr lang="en-US" sz="2800" i="1" dirty="0"/>
              <a:t> Him over to be crucified.”</a:t>
            </a:r>
            <a:endParaRPr lang="en-US" sz="2800" dirty="0"/>
          </a:p>
        </p:txBody>
      </p:sp>
    </p:spTree>
    <p:extLst>
      <p:ext uri="{BB962C8B-B14F-4D97-AF65-F5344CB8AC3E}">
        <p14:creationId xmlns:p14="http://schemas.microsoft.com/office/powerpoint/2010/main" val="209366138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75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75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00B0F0"/>
                </a:solidFill>
              </a:rPr>
              <a:t>“Delivered”</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77436"/>
            <a:ext cx="11590636" cy="3108543"/>
          </a:xfrm>
          <a:prstGeom prst="rect">
            <a:avLst/>
          </a:prstGeom>
          <a:noFill/>
        </p:spPr>
        <p:txBody>
          <a:bodyPr wrap="square" rtlCol="0">
            <a:spAutoFit/>
          </a:bodyPr>
          <a:lstStyle/>
          <a:p>
            <a:pPr algn="just"/>
            <a:r>
              <a:rPr lang="en-US" sz="2800" i="1" dirty="0"/>
              <a:t>Acts 2:22-23 - 22 "Men of Israel, listen to these words: Jesus the Nazarene, a man attested to you by God with miracles and wonders and signs which God performed through Him in your midst, just as you yourselves know —  23 this Man, </a:t>
            </a:r>
            <a:r>
              <a:rPr lang="en-US" sz="2800" b="1" i="1" dirty="0"/>
              <a:t>delivered</a:t>
            </a:r>
            <a:r>
              <a:rPr lang="en-US" sz="2800" i="1" dirty="0"/>
              <a:t> over by the predetermined plan and foreknowledge of God, you nailed to a cross by the hands of godless men and put Him to death. </a:t>
            </a:r>
          </a:p>
        </p:txBody>
      </p:sp>
      <p:sp>
        <p:nvSpPr>
          <p:cNvPr id="4" name="TextBox 3">
            <a:extLst>
              <a:ext uri="{FF2B5EF4-FFF2-40B4-BE49-F238E27FC236}">
                <a16:creationId xmlns:a16="http://schemas.microsoft.com/office/drawing/2014/main" id="{18D5E0A6-F557-4FDC-B345-A946997F0537}"/>
              </a:ext>
            </a:extLst>
          </p:cNvPr>
          <p:cNvSpPr txBox="1"/>
          <p:nvPr/>
        </p:nvSpPr>
        <p:spPr>
          <a:xfrm>
            <a:off x="288192" y="4192762"/>
            <a:ext cx="11590636" cy="1384995"/>
          </a:xfrm>
          <a:prstGeom prst="rect">
            <a:avLst/>
          </a:prstGeom>
          <a:noFill/>
        </p:spPr>
        <p:txBody>
          <a:bodyPr wrap="square" rtlCol="0">
            <a:spAutoFit/>
          </a:bodyPr>
          <a:lstStyle/>
          <a:p>
            <a:pPr algn="just"/>
            <a:r>
              <a:rPr lang="en-US" sz="2800" i="1" dirty="0"/>
              <a:t>Romans 8:32- “He [God the Father] who did not spare His own Son, but </a:t>
            </a:r>
            <a:r>
              <a:rPr lang="en-US" sz="2800" b="1" i="1" u="sng" dirty="0"/>
              <a:t>delivered</a:t>
            </a:r>
            <a:r>
              <a:rPr lang="en-US" sz="2800" i="1" dirty="0"/>
              <a:t> Him over for us all.”</a:t>
            </a:r>
            <a:endParaRPr lang="en-US" sz="2800" dirty="0"/>
          </a:p>
          <a:p>
            <a:pPr algn="just"/>
            <a:endParaRPr lang="en-US" sz="2800" i="1" dirty="0"/>
          </a:p>
        </p:txBody>
      </p:sp>
    </p:spTree>
    <p:extLst>
      <p:ext uri="{BB962C8B-B14F-4D97-AF65-F5344CB8AC3E}">
        <p14:creationId xmlns:p14="http://schemas.microsoft.com/office/powerpoint/2010/main" val="34163731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750"/>
                                        <p:tgtEl>
                                          <p:spTgt spid="2">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425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446</TotalTime>
  <Words>1532</Words>
  <Application>Microsoft Office PowerPoint</Application>
  <PresentationFormat>Widescreen</PresentationFormat>
  <Paragraphs>70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Candara</vt:lpstr>
      <vt:lpstr>Century Gothic</vt:lpstr>
      <vt:lpstr>Wingdings</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34</cp:revision>
  <dcterms:created xsi:type="dcterms:W3CDTF">2019-06-22T19:37:39Z</dcterms:created>
  <dcterms:modified xsi:type="dcterms:W3CDTF">2019-09-21T15:11:32Z</dcterms:modified>
</cp:coreProperties>
</file>